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  <p:sldMasterId id="2147483684" r:id="rId3"/>
  </p:sldMasterIdLst>
  <p:notesMasterIdLst>
    <p:notesMasterId r:id="rId14"/>
  </p:notesMasterIdLst>
  <p:sldIdLst>
    <p:sldId id="256" r:id="rId4"/>
    <p:sldId id="264" r:id="rId5"/>
    <p:sldId id="258" r:id="rId6"/>
    <p:sldId id="265" r:id="rId7"/>
    <p:sldId id="259" r:id="rId8"/>
    <p:sldId id="260" r:id="rId9"/>
    <p:sldId id="261" r:id="rId10"/>
    <p:sldId id="262" r:id="rId11"/>
    <p:sldId id="263" r:id="rId12"/>
    <p:sldId id="257" r:id="rId1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D60093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-222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B054F4-5CA6-4DC3-83FA-048E59F2C9D0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0A293C-15D8-47A5-814D-B8A4D278F8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185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CF1EE-3C8D-465B-B073-5DE64B88FD5B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7F7491-24F2-4934-ADA2-098CE0F0B22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697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89EAE-E282-4C85-9888-E018D95B09E2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6EE217-5ADF-47D9-B4CC-AD940465B86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19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8C688-9F96-4725-8D44-81BC18DBF15E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87C96-1107-4344-B1D7-107AFD5CCE6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274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7D3DA7-AD12-4791-BD5B-E2E49B8CFA1F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D9E626-B2D3-40C9-BBC5-861C6E4E19AF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CA15A1-9EBB-4C92-98C7-34ABAA0B01A3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AB19B5-8AC8-4F3B-88D9-BAE4D05A8334}" type="datetime1">
              <a:rPr lang="ru-RU" smtClean="0"/>
              <a:t>30.11.2016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62E66C-2CDD-4005-972D-6D8F1D2E0392}" type="datetime1">
              <a:rPr lang="ru-RU" smtClean="0"/>
              <a:t>30.11.2016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A34C09-E028-4E5E-93DE-CB9A33F54C56}" type="datetime1">
              <a:rPr lang="ru-RU" smtClean="0"/>
              <a:t>30.11.2016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AC18D9-B491-4553-B557-B1B3C9D359EA}" type="datetime1">
              <a:rPr lang="ru-RU" smtClean="0"/>
              <a:t>30.11.2016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E3649C-A995-4FE7-8CA0-82FB499AF9F1}" type="datetime1">
              <a:rPr lang="ru-RU" smtClean="0"/>
              <a:t>30.11.2016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DCAA6-DC40-4536-9AE1-1FE3C3D04BAF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83A74-AF96-497E-B024-897B7C7E949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9926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95D406-F2A7-4EA0-8114-3BAC6A053924}" type="datetime1">
              <a:rPr lang="ru-RU" smtClean="0"/>
              <a:t>30.11.2016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9963D7-3F7E-482B-AF73-0EBB11598445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9845CF-7936-4FE8-A749-A7E9AC8FE024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10EC82-8D01-47CF-9F50-9835F024C5C3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934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DFE535-6166-4F61-9295-AF7120F03D22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6138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4DF70A-DAE5-4217-BF05-69702E3527E1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0532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0E6A15-BE74-44A9-84FB-8588082BEDAF}" type="datetime1">
              <a:rPr lang="ru-RU" smtClean="0"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1248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CE18F3-5122-4AA3-A796-8EE8AA898E77}" type="datetime1">
              <a:rPr lang="ru-RU" smtClean="0"/>
              <a:t>30.11.2016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825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B39786-B339-4AD4-9633-749B5F7DB00E}" type="datetime1">
              <a:rPr lang="ru-RU" smtClean="0"/>
              <a:t>30.11.2016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5529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81AE71-06E9-4411-B7B2-8C5081767854}" type="datetime1">
              <a:rPr lang="ru-RU" smtClean="0"/>
              <a:t>30.11.2016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826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6ACE9-D103-4E17-ACDD-70C933783356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EE1115-5E84-4EF3-A85E-23053CFFA7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4520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F4AAF8-F56D-478A-A9D6-38DBD925C929}" type="datetime1">
              <a:rPr lang="ru-RU" smtClean="0"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2867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2EA735-504B-488A-8C93-DADF9480B4A9}" type="datetime1">
              <a:rPr lang="ru-RU" smtClean="0"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4172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5D51EC-C4AD-4B24-9344-C48F936A82B1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9567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1BBEBB-91C5-4A9E-AB25-BE649B70BFD3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110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C0E07-7610-4329-B5FB-1BC707A0B509}" type="datetime1">
              <a:rPr lang="ru-RU" smtClean="0"/>
              <a:t>30.11.2016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BB2574-ECFF-4E31-8CDF-087AFB8A265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172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AE78-888C-41CC-BBEF-665E6621D284}" type="datetime1">
              <a:rPr lang="ru-RU" smtClean="0"/>
              <a:t>30.11.2016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8ACDFF-50E0-4A40-8ED0-0125A80E16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411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B4631-1CFE-471B-86A8-C3E510421B26}" type="datetime1">
              <a:rPr lang="ru-RU" smtClean="0"/>
              <a:t>30.11.2016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98221-C8D2-4466-8950-C8A71D0FC78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45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B2CB3-0434-48E8-87E2-69E89531B26D}" type="datetime1">
              <a:rPr lang="ru-RU" smtClean="0"/>
              <a:t>30.11.2016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BAD5D3-AB37-419C-8818-ECD770B2E83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598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E9823-2B77-41CA-83A0-F96B6B680254}" type="datetime1">
              <a:rPr lang="ru-RU" smtClean="0"/>
              <a:t>30.11.2016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92B0A-FFE5-431A-BF29-6871A885DD0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05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l-PL" noProof="0" smtClean="0"/>
              <a:t>Kliknij ikonę, aby dodać obraz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A9833-9AFA-4BA3-8E52-503651EE116C}" type="datetime1">
              <a:rPr lang="ru-RU" smtClean="0"/>
              <a:t>30.11.2016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9ADB1-A6EF-4C54-8B38-11C8B0D41E1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594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C82AE4D-0C57-4946-8A3C-1C070F28E104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C5EB657-DB88-4263-B6C1-81C075FA278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9529E0F-EA93-493F-9D69-5680D1699393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495BB22-1974-4DC1-BF25-69616E4BF72E}" type="datetime1">
              <a:rPr lang="ru-RU" smtClean="0"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 smtClean="0"/>
              <a:t>Табакова Наталья Николаевна. Условия успешной работы с одаренными детьми.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EB657-DB88-4263-B6C1-81C075FA27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454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ytuł 1"/>
          <p:cNvSpPr>
            <a:spLocks noGrp="1"/>
          </p:cNvSpPr>
          <p:nvPr>
            <p:ph type="ctrTitle"/>
          </p:nvPr>
        </p:nvSpPr>
        <p:spPr>
          <a:xfrm>
            <a:off x="807720" y="2612572"/>
            <a:ext cx="7772400" cy="1428614"/>
          </a:xfrm>
        </p:spPr>
        <p:txBody>
          <a:bodyPr/>
          <a:lstStyle/>
          <a:p>
            <a:r>
              <a:rPr lang="ru-RU" sz="4800" dirty="0" smtClean="0">
                <a:solidFill>
                  <a:srgbClr val="FF6600"/>
                </a:solidFill>
              </a:rPr>
              <a:t>Условия успешной работы с одаренными детьми</a:t>
            </a:r>
          </a:p>
        </p:txBody>
      </p:sp>
      <p:sp>
        <p:nvSpPr>
          <p:cNvPr id="2051" name="Podtytuł 2"/>
          <p:cNvSpPr>
            <a:spLocks noGrp="1"/>
          </p:cNvSpPr>
          <p:nvPr>
            <p:ph type="subTitle" idx="1"/>
          </p:nvPr>
        </p:nvSpPr>
        <p:spPr>
          <a:xfrm>
            <a:off x="1247503" y="4977992"/>
            <a:ext cx="6858000" cy="1655762"/>
          </a:xfrm>
        </p:spPr>
        <p:txBody>
          <a:bodyPr/>
          <a:lstStyle/>
          <a:p>
            <a:r>
              <a:rPr lang="ru-RU" dirty="0" err="1" smtClean="0"/>
              <a:t>Табакова</a:t>
            </a:r>
            <a:r>
              <a:rPr lang="ru-RU" dirty="0" smtClean="0"/>
              <a:t> Наталья Николаевна,</a:t>
            </a:r>
          </a:p>
          <a:p>
            <a:r>
              <a:rPr lang="ru-RU" dirty="0"/>
              <a:t>у</a:t>
            </a:r>
            <a:r>
              <a:rPr lang="ru-RU" dirty="0" smtClean="0"/>
              <a:t>читель начальных классов</a:t>
            </a:r>
          </a:p>
          <a:p>
            <a:r>
              <a:rPr lang="ru-RU" dirty="0"/>
              <a:t>п</a:t>
            </a:r>
            <a:r>
              <a:rPr lang="ru-RU" dirty="0" smtClean="0"/>
              <a:t>ервой квалификационной категории</a:t>
            </a:r>
          </a:p>
          <a:p>
            <a:r>
              <a:rPr lang="ru-RU" dirty="0" smtClean="0"/>
              <a:t>МБОУ «СОШ № 6 г. Лениногорска» МО «ЛМР» РТ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b="1" dirty="0" smtClean="0"/>
              <a:t>Какими бы ни были способности детей в раннем возрасте, без активной поддержки и специальных методов обучения, они вряд ли достигли бы тех высот, покорив которые, они стали знаменитыми.</a:t>
            </a:r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b="1" dirty="0" smtClean="0"/>
              <a:t>Бенджамин </a:t>
            </a:r>
            <a:r>
              <a:rPr lang="ru-RU" b="1" dirty="0" err="1"/>
              <a:t>Б</a:t>
            </a:r>
            <a:r>
              <a:rPr lang="ru-RU" b="1" dirty="0" err="1" smtClean="0"/>
              <a:t>лум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93638" y="6250164"/>
            <a:ext cx="5007012" cy="365125"/>
          </a:xfrm>
        </p:spPr>
        <p:txBody>
          <a:bodyPr/>
          <a:lstStyle/>
          <a:p>
            <a:pPr>
              <a:defRPr/>
            </a:pP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Табакова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Наталья Николаевна. Условия успешной работы с одаренными детьми.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95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1716"/>
          </a:xfrm>
        </p:spPr>
        <p:txBody>
          <a:bodyPr>
            <a:normAutofit fontScale="90000"/>
          </a:bodyPr>
          <a:lstStyle/>
          <a:p>
            <a:r>
              <a:rPr lang="ru-RU" b="1" cap="all" spc="1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</a:t>
            </a:r>
            <a:endParaRPr lang="ru-RU" b="1" cap="all" spc="14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Картинки по запросу талантливый ребен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529" y="2469628"/>
            <a:ext cx="2834515" cy="197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531222" y="1123403"/>
            <a:ext cx="2045817" cy="1071155"/>
          </a:xfrm>
          <a:prstGeom prst="flowChartAlternateProcess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Благоприятная атмосфера в семье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верх 4"/>
          <p:cNvSpPr/>
          <p:nvPr/>
        </p:nvSpPr>
        <p:spPr>
          <a:xfrm rot="18132754">
            <a:off x="2789256" y="1980425"/>
            <a:ext cx="242316" cy="978408"/>
          </a:xfrm>
          <a:prstGeom prst="up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 rot="3530817">
            <a:off x="5863110" y="1886232"/>
            <a:ext cx="242316" cy="978408"/>
          </a:xfrm>
          <a:prstGeom prst="up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6537397" y="1123403"/>
            <a:ext cx="2444677" cy="3000922"/>
          </a:xfrm>
          <a:prstGeom prst="flowChartAlternateProcess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Профессиональная компетентность учителя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желание заниматься с одаренным ребенком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нание предмета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амообразование и саморазвитие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верх 8"/>
          <p:cNvSpPr/>
          <p:nvPr/>
        </p:nvSpPr>
        <p:spPr>
          <a:xfrm rot="14920146">
            <a:off x="2575470" y="3925928"/>
            <a:ext cx="242316" cy="978408"/>
          </a:xfrm>
          <a:prstGeom prst="up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531222" y="4705940"/>
            <a:ext cx="2592978" cy="1885360"/>
          </a:xfrm>
          <a:prstGeom prst="flowChartAlternateProcess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Позитивная мотивация, вера в свои силы и работа в команде единомышленников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0800000">
            <a:off x="4325404" y="4392134"/>
            <a:ext cx="242316" cy="627612"/>
          </a:xfrm>
          <a:prstGeom prst="up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3224222" y="5115515"/>
            <a:ext cx="2444677" cy="1295401"/>
          </a:xfrm>
          <a:prstGeom prst="flowChartAlternateProcess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Индивидуальный и дифференцированный подход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199" y="6356350"/>
            <a:ext cx="5934075" cy="365125"/>
          </a:xfrm>
        </p:spPr>
        <p:txBody>
          <a:bodyPr/>
          <a:lstStyle/>
          <a:p>
            <a:pPr>
              <a:defRPr/>
            </a:pPr>
            <a:r>
              <a:rPr lang="ru-RU" dirty="0" err="1" smtClean="0"/>
              <a:t>Табакова</a:t>
            </a:r>
            <a:r>
              <a:rPr lang="ru-RU" dirty="0" smtClean="0"/>
              <a:t> Наталья Николаевна. Условия успешной работы с одаренными детьми.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951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1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ФОНЕТИКА</a:t>
            </a:r>
            <a:endParaRPr lang="ru-RU" b="1" spc="10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9900"/>
                </a:solidFill>
              </a:rPr>
              <a:t>Стандартное задание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Найдите в предложении слово, в котором все согласные звуки звонкие.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Маша любовалась своим пышным нарядом.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D60093"/>
                </a:solidFill>
              </a:rPr>
              <a:t>Повышенный уровень</a:t>
            </a:r>
            <a:endParaRPr lang="ru-RU" dirty="0">
              <a:solidFill>
                <a:srgbClr val="D60093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b="1" dirty="0"/>
              <a:t>Прочитайте слово </a:t>
            </a:r>
            <a:r>
              <a:rPr lang="ru-RU" b="1" i="1" dirty="0">
                <a:solidFill>
                  <a:srgbClr val="0070C0"/>
                </a:solidFill>
              </a:rPr>
              <a:t>приезд</a:t>
            </a:r>
            <a:r>
              <a:rPr lang="ru-RU" b="1" i="1" dirty="0"/>
              <a:t>. </a:t>
            </a:r>
            <a:r>
              <a:rPr lang="ru-RU" b="1" dirty="0"/>
              <a:t>Определите, какие звуки этого слова не встречаются в следующей фразе: </a:t>
            </a:r>
            <a:endParaRPr lang="ru-RU" b="1" dirty="0" smtClean="0"/>
          </a:p>
          <a:p>
            <a:pPr marL="0" lvl="0" indent="0">
              <a:buNone/>
            </a:pPr>
            <a:endParaRPr lang="ru-RU" b="1" dirty="0"/>
          </a:p>
          <a:p>
            <a:pPr marL="0" lvl="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«</a:t>
            </a:r>
            <a:r>
              <a:rPr lang="ru-RU" i="1" dirty="0">
                <a:solidFill>
                  <a:srgbClr val="0070C0"/>
                </a:solidFill>
              </a:rPr>
              <a:t>Жили-были старик со старухой».</a:t>
            </a:r>
            <a:r>
              <a:rPr lang="ru-RU" dirty="0">
                <a:solidFill>
                  <a:srgbClr val="0070C0"/>
                </a:solidFill>
              </a:rPr>
              <a:t>_______________________________________ </a:t>
            </a:r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104775" y="6356350"/>
            <a:ext cx="8886825" cy="365125"/>
          </a:xfrm>
        </p:spPr>
        <p:txBody>
          <a:bodyPr/>
          <a:lstStyle/>
          <a:p>
            <a:pPr>
              <a:defRPr/>
            </a:pPr>
            <a:r>
              <a:rPr lang="ru-RU" dirty="0" err="1" smtClean="0"/>
              <a:t>Табакова</a:t>
            </a:r>
            <a:r>
              <a:rPr lang="ru-RU" dirty="0" smtClean="0"/>
              <a:t> Наталья Николаевна. Условия успешной работы с одаренными детьми.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815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1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МОРФЕМИКА</a:t>
            </a:r>
            <a:endParaRPr lang="ru-RU" b="1" spc="10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9900"/>
                </a:solidFill>
              </a:rPr>
              <a:t>Стандартное задание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9006" y="2174875"/>
            <a:ext cx="4288382" cy="3951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Разберите слова по составу.</a:t>
            </a:r>
            <a:r>
              <a:rPr lang="ru-RU" dirty="0"/>
              <a:t/>
            </a:r>
            <a:br>
              <a:rPr lang="ru-RU" dirty="0"/>
            </a:b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3000" i="1" dirty="0" smtClean="0"/>
              <a:t>Домик, играл, сонные.</a:t>
            </a:r>
            <a:endParaRPr lang="ru-RU" sz="3000" i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D60093"/>
                </a:solidFill>
              </a:rPr>
              <a:t>Повышенный уровень</a:t>
            </a:r>
            <a:endParaRPr lang="ru-RU" dirty="0">
              <a:solidFill>
                <a:srgbClr val="D60093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b="1" dirty="0" smtClean="0"/>
              <a:t>Разберите по составу слово дали так, чтобы оно было сначала существительным, а потом глаголом.</a:t>
            </a:r>
            <a:endParaRPr lang="ru-RU" b="1" dirty="0"/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r>
              <a:rPr lang="ru-RU" sz="3200" i="1" dirty="0" smtClean="0"/>
              <a:t>Сущ.:   дали</a:t>
            </a:r>
          </a:p>
          <a:p>
            <a:pPr marL="0" indent="0">
              <a:buNone/>
            </a:pPr>
            <a:r>
              <a:rPr lang="ru-RU" sz="3200" i="1" dirty="0" smtClean="0"/>
              <a:t>Гл.:   дали</a:t>
            </a:r>
            <a:endParaRPr lang="ru-RU" sz="3200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142875" y="6356350"/>
            <a:ext cx="8848725" cy="365125"/>
          </a:xfrm>
        </p:spPr>
        <p:txBody>
          <a:bodyPr/>
          <a:lstStyle/>
          <a:p>
            <a:pPr>
              <a:defRPr/>
            </a:pPr>
            <a:r>
              <a:rPr lang="ru-RU" dirty="0" err="1" smtClean="0"/>
              <a:t>Табакова</a:t>
            </a:r>
            <a:r>
              <a:rPr lang="ru-RU" dirty="0" smtClean="0"/>
              <a:t> Наталья Николаевна. Условия успешной работы с одаренными детьми.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419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1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МОРФОЛОГИЯ</a:t>
            </a:r>
            <a:endParaRPr lang="ru-RU" b="1" spc="10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9900"/>
                </a:solidFill>
              </a:rPr>
              <a:t>Стандартное задание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9006" y="2174875"/>
            <a:ext cx="4288382" cy="39512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Определите, какими частями речи являются подчеркнутые слова.</a:t>
            </a:r>
            <a:r>
              <a:rPr lang="ru-RU" dirty="0"/>
              <a:t/>
            </a:r>
            <a:br>
              <a:rPr lang="ru-RU" dirty="0"/>
            </a:b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3000" i="1" dirty="0"/>
              <a:t>В полях, </a:t>
            </a:r>
            <a:endParaRPr lang="ru-RU" sz="3000" i="1" dirty="0" smtClean="0"/>
          </a:p>
          <a:p>
            <a:pPr marL="0" indent="0">
              <a:buNone/>
            </a:pPr>
            <a:r>
              <a:rPr lang="ru-RU" sz="3000" i="1" dirty="0" smtClean="0"/>
              <a:t>не </a:t>
            </a:r>
            <a:r>
              <a:rPr lang="ru-RU" sz="3000" i="1" dirty="0"/>
              <a:t>кошенных </a:t>
            </a:r>
            <a:r>
              <a:rPr lang="ru-RU" sz="3000" i="1" u="sng" dirty="0"/>
              <a:t>косой,</a:t>
            </a:r>
            <a:r>
              <a:rPr lang="ru-RU" sz="3000" i="1" dirty="0"/>
              <a:t> (       </a:t>
            </a:r>
            <a:r>
              <a:rPr lang="ru-RU" sz="3000" i="1" dirty="0" smtClean="0"/>
              <a:t>)</a:t>
            </a:r>
            <a:r>
              <a:rPr lang="ru-RU" sz="3000" i="1" dirty="0"/>
              <a:t/>
            </a:r>
            <a:br>
              <a:rPr lang="ru-RU" sz="3000" i="1" dirty="0"/>
            </a:br>
            <a:r>
              <a:rPr lang="ru-RU" sz="3000" i="1" dirty="0"/>
              <a:t>Всё утро дождик шёл </a:t>
            </a:r>
            <a:r>
              <a:rPr lang="ru-RU" sz="3000" i="1" u="sng" dirty="0"/>
              <a:t>косой</a:t>
            </a:r>
            <a:r>
              <a:rPr lang="ru-RU" sz="3000" i="1" dirty="0"/>
              <a:t>.(         )</a:t>
            </a:r>
            <a:br>
              <a:rPr lang="ru-RU" sz="3000" i="1" dirty="0"/>
            </a:br>
            <a:endParaRPr lang="ru-RU" sz="3000" i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D60093"/>
                </a:solidFill>
              </a:rPr>
              <a:t>Повышенный уровень</a:t>
            </a:r>
            <a:endParaRPr lang="ru-RU" dirty="0">
              <a:solidFill>
                <a:srgbClr val="D60093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b="1" dirty="0"/>
              <a:t>Сколько слов из данного списка можно понять и как существительное, и как глагол:</a:t>
            </a:r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r>
              <a:rPr lang="ru-RU" i="1" dirty="0" smtClean="0"/>
              <a:t>Шила</a:t>
            </a:r>
            <a:r>
              <a:rPr lang="ru-RU" i="1" dirty="0"/>
              <a:t>, мыла, выла, дела, жили, были, рыла, </a:t>
            </a:r>
            <a:r>
              <a:rPr lang="ru-RU" i="1" dirty="0" smtClean="0"/>
              <a:t>дали.</a:t>
            </a:r>
          </a:p>
          <a:p>
            <a:pPr marL="0" indent="0">
              <a:buNone/>
            </a:pPr>
            <a:r>
              <a:rPr lang="ru-RU" b="1" i="1" dirty="0" smtClean="0"/>
              <a:t>_____________</a:t>
            </a:r>
            <a:endParaRPr lang="ru-RU" b="1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142875" y="6356350"/>
            <a:ext cx="8848725" cy="365125"/>
          </a:xfrm>
        </p:spPr>
        <p:txBody>
          <a:bodyPr/>
          <a:lstStyle/>
          <a:p>
            <a:pPr>
              <a:defRPr/>
            </a:pPr>
            <a:r>
              <a:rPr lang="ru-RU" dirty="0" err="1" smtClean="0"/>
              <a:t>Табакова</a:t>
            </a:r>
            <a:r>
              <a:rPr lang="ru-RU" dirty="0" smtClean="0"/>
              <a:t> Наталья Николаевна. Условия успешной работы с одаренными детьми.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31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1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МОРФОЛОГИЯ</a:t>
            </a:r>
            <a:endParaRPr lang="ru-RU" b="1" spc="10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9900"/>
                </a:solidFill>
              </a:rPr>
              <a:t>Стандартное задание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9006" y="2174875"/>
            <a:ext cx="4288382" cy="395128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Определите</a:t>
            </a:r>
            <a:r>
              <a:rPr lang="ru-RU" b="1" dirty="0"/>
              <a:t> </a:t>
            </a:r>
            <a:r>
              <a:rPr lang="ru-RU" b="1" dirty="0" smtClean="0"/>
              <a:t>части речи</a:t>
            </a:r>
            <a:r>
              <a:rPr lang="ru-RU" b="1" i="1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Змея - _______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Играет - _________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Смелый - ________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D60093"/>
                </a:solidFill>
              </a:rPr>
              <a:t>Повышенный уровень</a:t>
            </a:r>
            <a:endParaRPr lang="ru-RU" dirty="0">
              <a:solidFill>
                <a:srgbClr val="D60093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ru-RU" b="1" dirty="0" smtClean="0"/>
              <a:t>1) Дети</a:t>
            </a:r>
            <a:r>
              <a:rPr lang="ru-RU" b="1" dirty="0"/>
              <a:t>, играя, придумывали новые слова. Хотя смысл их нам непонятен, известно, что устроены они также как слова в русском языке. Определи, к какой части речи относится каждое из этих слов.</a:t>
            </a:r>
          </a:p>
          <a:p>
            <a:pPr marL="0" indent="0">
              <a:buNone/>
            </a:pPr>
            <a:r>
              <a:rPr lang="ru-RU" i="1" dirty="0" err="1">
                <a:solidFill>
                  <a:srgbClr val="0070C0"/>
                </a:solidFill>
              </a:rPr>
              <a:t>шлонт</a:t>
            </a:r>
            <a:r>
              <a:rPr lang="ru-RU" i="1" dirty="0">
                <a:solidFill>
                  <a:srgbClr val="0070C0"/>
                </a:solidFill>
              </a:rPr>
              <a:t> – </a:t>
            </a:r>
            <a:r>
              <a:rPr lang="ru-RU" b="1" i="1" dirty="0" smtClean="0">
                <a:solidFill>
                  <a:srgbClr val="0070C0"/>
                </a:solidFill>
              </a:rPr>
              <a:t>_____________</a:t>
            </a:r>
            <a:endParaRPr lang="ru-RU" i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i="1" dirty="0" err="1" smtClean="0">
                <a:solidFill>
                  <a:srgbClr val="0070C0"/>
                </a:solidFill>
              </a:rPr>
              <a:t>рудить</a:t>
            </a:r>
            <a:r>
              <a:rPr lang="ru-RU" i="1" dirty="0" smtClean="0">
                <a:solidFill>
                  <a:srgbClr val="0070C0"/>
                </a:solidFill>
              </a:rPr>
              <a:t> </a:t>
            </a:r>
            <a:r>
              <a:rPr lang="ru-RU" i="1" dirty="0">
                <a:solidFill>
                  <a:srgbClr val="0070C0"/>
                </a:solidFill>
              </a:rPr>
              <a:t>– </a:t>
            </a:r>
            <a:r>
              <a:rPr lang="ru-RU" b="1" i="1" dirty="0" smtClean="0">
                <a:solidFill>
                  <a:srgbClr val="0070C0"/>
                </a:solidFill>
              </a:rPr>
              <a:t>_____________</a:t>
            </a:r>
            <a:endParaRPr lang="ru-RU" i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i="1" dirty="0" err="1" smtClean="0">
                <a:solidFill>
                  <a:srgbClr val="0070C0"/>
                </a:solidFill>
              </a:rPr>
              <a:t>шлонтик</a:t>
            </a:r>
            <a:r>
              <a:rPr lang="ru-RU" i="1" dirty="0" smtClean="0">
                <a:solidFill>
                  <a:srgbClr val="0070C0"/>
                </a:solidFill>
              </a:rPr>
              <a:t> </a:t>
            </a:r>
            <a:r>
              <a:rPr lang="ru-RU" i="1" dirty="0">
                <a:solidFill>
                  <a:srgbClr val="0070C0"/>
                </a:solidFill>
              </a:rPr>
              <a:t>- </a:t>
            </a:r>
            <a:r>
              <a:rPr lang="ru-RU" b="1" i="1" dirty="0" smtClean="0">
                <a:solidFill>
                  <a:srgbClr val="0070C0"/>
                </a:solidFill>
              </a:rPr>
              <a:t>___________</a:t>
            </a:r>
            <a:endParaRPr lang="ru-RU" i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i="1" dirty="0" err="1">
                <a:solidFill>
                  <a:srgbClr val="0070C0"/>
                </a:solidFill>
              </a:rPr>
              <a:t>симая</a:t>
            </a:r>
            <a:r>
              <a:rPr lang="ru-RU" i="1" dirty="0">
                <a:solidFill>
                  <a:srgbClr val="0070C0"/>
                </a:solidFill>
              </a:rPr>
              <a:t> – </a:t>
            </a:r>
            <a:r>
              <a:rPr lang="ru-RU" b="1" i="1" dirty="0" smtClean="0">
                <a:solidFill>
                  <a:srgbClr val="0070C0"/>
                </a:solidFill>
              </a:rPr>
              <a:t>____________</a:t>
            </a:r>
          </a:p>
          <a:p>
            <a:pPr marL="0" lvl="0" indent="0">
              <a:buNone/>
            </a:pPr>
            <a:endParaRPr lang="ru-RU" b="1" dirty="0" smtClean="0"/>
          </a:p>
          <a:p>
            <a:pPr marL="0" lvl="0" indent="0">
              <a:buNone/>
            </a:pPr>
            <a:r>
              <a:rPr lang="ru-RU" b="1" dirty="0" smtClean="0"/>
              <a:t>2) </a:t>
            </a:r>
            <a:r>
              <a:rPr lang="ru-RU" b="1" dirty="0"/>
              <a:t>Если бы в русском языке существовало слово </a:t>
            </a:r>
            <a:r>
              <a:rPr lang="ru-RU" b="1" dirty="0">
                <a:solidFill>
                  <a:srgbClr val="0070C0"/>
                </a:solidFill>
              </a:rPr>
              <a:t>КЕЧЬ</a:t>
            </a:r>
            <a:r>
              <a:rPr lang="ru-RU" b="1" dirty="0"/>
              <a:t>, какой частью речи оно могло бы быть? Ответ обоснуйте</a:t>
            </a:r>
            <a:r>
              <a:rPr lang="ru-RU" b="1" dirty="0" smtClean="0"/>
              <a:t>.________________ </a:t>
            </a:r>
            <a:endParaRPr lang="ru-RU" b="1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142875" y="6356350"/>
            <a:ext cx="8839199" cy="365125"/>
          </a:xfrm>
        </p:spPr>
        <p:txBody>
          <a:bodyPr/>
          <a:lstStyle/>
          <a:p>
            <a:pPr>
              <a:defRPr/>
            </a:pPr>
            <a:r>
              <a:rPr lang="ru-RU" dirty="0" err="1" smtClean="0"/>
              <a:t>Табакова</a:t>
            </a:r>
            <a:r>
              <a:rPr lang="ru-RU" dirty="0" smtClean="0"/>
              <a:t> Наталья Николаевна. Условия успешной работы с одаренными детьми.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604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1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ЛЕКСИКА</a:t>
            </a:r>
            <a:endParaRPr lang="ru-RU" b="1" spc="10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9900"/>
                </a:solidFill>
              </a:rPr>
              <a:t>Стандартное задание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9006" y="2174875"/>
            <a:ext cx="4288382" cy="395128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Замените фразеологизм одним словом</a:t>
            </a:r>
            <a:r>
              <a:rPr lang="ru-RU" b="1" i="1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Бить баклуши - _______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Зарубить на носу - _________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Клевать носом - ________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D60093"/>
                </a:solidFill>
              </a:rPr>
              <a:t>Повышенный уровень</a:t>
            </a:r>
            <a:endParaRPr lang="ru-RU" dirty="0">
              <a:solidFill>
                <a:srgbClr val="D60093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ru-RU" b="1" dirty="0" smtClean="0"/>
              <a:t>1) </a:t>
            </a:r>
            <a:r>
              <a:rPr lang="ru-RU" b="1" dirty="0"/>
              <a:t>В каждой группе вычеркните "четвертый лишний" </a:t>
            </a:r>
            <a:r>
              <a:rPr lang="ru-RU" b="1" dirty="0" smtClean="0"/>
              <a:t>фразеологизм.</a:t>
            </a:r>
            <a:endParaRPr lang="ru-RU" b="1" dirty="0"/>
          </a:p>
          <a:p>
            <a:r>
              <a:rPr lang="ru-RU" i="1" dirty="0">
                <a:solidFill>
                  <a:srgbClr val="0070C0"/>
                </a:solidFill>
              </a:rPr>
              <a:t>Хоть пруд пруди, кот наплакал, тьма-тьмущая, яблоку негде упасть.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i="1" dirty="0" smtClean="0">
                <a:solidFill>
                  <a:srgbClr val="0070C0"/>
                </a:solidFill>
              </a:rPr>
              <a:t>Слово </a:t>
            </a:r>
            <a:r>
              <a:rPr lang="ru-RU" i="1" dirty="0">
                <a:solidFill>
                  <a:srgbClr val="0070C0"/>
                </a:solidFill>
              </a:rPr>
              <a:t>в слово, тютелька в тютельку, вилами по воде писано, комар носу не подточит.</a:t>
            </a:r>
            <a:endParaRPr lang="ru-RU" dirty="0">
              <a:solidFill>
                <a:srgbClr val="0070C0"/>
              </a:solidFill>
            </a:endParaRPr>
          </a:p>
          <a:p>
            <a:pPr marL="0" lvl="0" indent="0">
              <a:buNone/>
            </a:pPr>
            <a:endParaRPr lang="ru-RU" b="1" dirty="0" smtClean="0"/>
          </a:p>
          <a:p>
            <a:pPr marL="0" lvl="0" indent="0">
              <a:buNone/>
            </a:pPr>
            <a:r>
              <a:rPr lang="ru-RU" b="1" dirty="0" smtClean="0"/>
              <a:t>2) </a:t>
            </a:r>
            <a:r>
              <a:rPr lang="ru-RU" b="1" dirty="0"/>
              <a:t>К данным фразеологизмам подбери фразеологизмы-антонимы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r>
              <a:rPr lang="ru-RU" i="1" dirty="0">
                <a:solidFill>
                  <a:srgbClr val="0070C0"/>
                </a:solidFill>
              </a:rPr>
              <a:t>Коломенская верста </a:t>
            </a:r>
            <a:r>
              <a:rPr lang="ru-RU" i="1" dirty="0" smtClean="0">
                <a:solidFill>
                  <a:srgbClr val="0070C0"/>
                </a:solidFill>
              </a:rPr>
              <a:t>-______________</a:t>
            </a: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0070C0"/>
                </a:solidFill>
              </a:rPr>
              <a:t>Водой не разлить </a:t>
            </a:r>
            <a:r>
              <a:rPr lang="ru-RU" i="1" dirty="0" smtClean="0">
                <a:solidFill>
                  <a:srgbClr val="0070C0"/>
                </a:solidFill>
              </a:rPr>
              <a:t>-________________</a:t>
            </a: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0070C0"/>
                </a:solidFill>
              </a:rPr>
              <a:t>Не покладая рук-</a:t>
            </a:r>
            <a:r>
              <a:rPr lang="ru-RU" i="1" dirty="0" smtClean="0">
                <a:solidFill>
                  <a:srgbClr val="0070C0"/>
                </a:solidFill>
              </a:rPr>
              <a:t>__________________</a:t>
            </a: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0070C0"/>
                </a:solidFill>
              </a:rPr>
              <a:t>В мгновение ока </a:t>
            </a:r>
            <a:r>
              <a:rPr lang="ru-RU" i="1" dirty="0" smtClean="0">
                <a:solidFill>
                  <a:srgbClr val="0070C0"/>
                </a:solidFill>
              </a:rPr>
              <a:t>-_________________</a:t>
            </a: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0070C0"/>
                </a:solidFill>
              </a:rPr>
              <a:t>Рукой подать - </a:t>
            </a:r>
            <a:r>
              <a:rPr lang="ru-RU" i="1" dirty="0" smtClean="0">
                <a:solidFill>
                  <a:srgbClr val="0070C0"/>
                </a:solidFill>
              </a:rPr>
              <a:t>___________________</a:t>
            </a:r>
            <a:endParaRPr lang="ru-RU" dirty="0">
              <a:solidFill>
                <a:srgbClr val="0070C0"/>
              </a:solidFill>
            </a:endParaRPr>
          </a:p>
          <a:p>
            <a:pPr marL="0" lvl="0" indent="0">
              <a:buNone/>
            </a:pPr>
            <a:endParaRPr lang="ru-RU" b="1" dirty="0" smtClean="0"/>
          </a:p>
          <a:p>
            <a:pPr marL="0" lv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171450" y="6356350"/>
            <a:ext cx="8839200" cy="365125"/>
          </a:xfrm>
        </p:spPr>
        <p:txBody>
          <a:bodyPr/>
          <a:lstStyle/>
          <a:p>
            <a:pPr>
              <a:defRPr/>
            </a:pPr>
            <a:r>
              <a:rPr lang="ru-RU" dirty="0" err="1" smtClean="0"/>
              <a:t>Табакова</a:t>
            </a:r>
            <a:r>
              <a:rPr lang="ru-RU" dirty="0" smtClean="0"/>
              <a:t> Наталья Николаевна. Условия успешной работы с одаренными детьми.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301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1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ЛЕКСИКА</a:t>
            </a:r>
            <a:endParaRPr lang="ru-RU" b="1" spc="10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9900"/>
                </a:solidFill>
              </a:rPr>
              <a:t>Стандартное задание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9006" y="2174875"/>
            <a:ext cx="4288382" cy="395128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Подберите антонимы к словам</a:t>
            </a:r>
            <a:r>
              <a:rPr lang="ru-RU" b="1" i="1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Мягко - _______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Труд - _________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Вместе - ________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D60093"/>
                </a:solidFill>
              </a:rPr>
              <a:t>Повышенный уровень</a:t>
            </a:r>
            <a:endParaRPr lang="ru-RU" dirty="0">
              <a:solidFill>
                <a:srgbClr val="D60093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ru-RU" b="1" dirty="0" smtClean="0"/>
              <a:t>Запишите </a:t>
            </a:r>
            <a:r>
              <a:rPr lang="ru-RU" b="1" dirty="0"/>
              <a:t>пословицы, в которых есть следующие антонимы </a:t>
            </a:r>
            <a:endParaRPr lang="ru-RU" b="1" dirty="0" smtClean="0"/>
          </a:p>
          <a:p>
            <a:pPr marL="0" indent="0">
              <a:buNone/>
            </a:pPr>
            <a:r>
              <a:rPr lang="ru-RU" i="1" dirty="0">
                <a:solidFill>
                  <a:srgbClr val="0070C0"/>
                </a:solidFill>
              </a:rPr>
              <a:t>Мягко – жёстко</a:t>
            </a:r>
            <a:r>
              <a:rPr lang="ru-RU" i="1" dirty="0" smtClean="0">
                <a:solidFill>
                  <a:srgbClr val="0070C0"/>
                </a:solidFill>
              </a:rPr>
              <a:t>_________________</a:t>
            </a: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0070C0"/>
                </a:solidFill>
              </a:rPr>
              <a:t>Ученье – </a:t>
            </a:r>
            <a:r>
              <a:rPr lang="ru-RU" i="1" dirty="0" smtClean="0">
                <a:solidFill>
                  <a:srgbClr val="0070C0"/>
                </a:solidFill>
              </a:rPr>
              <a:t>не ученье _______________</a:t>
            </a: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0070C0"/>
                </a:solidFill>
              </a:rPr>
              <a:t>Утро – вечер </a:t>
            </a:r>
            <a:r>
              <a:rPr lang="ru-RU" i="1" dirty="0" smtClean="0">
                <a:solidFill>
                  <a:srgbClr val="0070C0"/>
                </a:solidFill>
              </a:rPr>
              <a:t>___________________</a:t>
            </a: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0070C0"/>
                </a:solidFill>
              </a:rPr>
              <a:t>Старый – новый</a:t>
            </a:r>
            <a:r>
              <a:rPr lang="ru-RU" i="1" dirty="0" smtClean="0">
                <a:solidFill>
                  <a:srgbClr val="0070C0"/>
                </a:solidFill>
              </a:rPr>
              <a:t>_________________</a:t>
            </a: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0070C0"/>
                </a:solidFill>
              </a:rPr>
              <a:t>Труд - лень </a:t>
            </a:r>
            <a:r>
              <a:rPr lang="ru-RU" i="1" dirty="0" smtClean="0">
                <a:solidFill>
                  <a:srgbClr val="0070C0"/>
                </a:solidFill>
              </a:rPr>
              <a:t>_____________________</a:t>
            </a: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0070C0"/>
                </a:solidFill>
              </a:rPr>
              <a:t>Лето – </a:t>
            </a:r>
            <a:r>
              <a:rPr lang="ru-RU" i="1" dirty="0" smtClean="0">
                <a:solidFill>
                  <a:srgbClr val="0070C0"/>
                </a:solidFill>
              </a:rPr>
              <a:t>зима ___________________</a:t>
            </a: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0070C0"/>
                </a:solidFill>
              </a:rPr>
              <a:t>Счастье - несчастье </a:t>
            </a:r>
            <a:r>
              <a:rPr lang="ru-RU" i="1" dirty="0" smtClean="0">
                <a:solidFill>
                  <a:srgbClr val="0070C0"/>
                </a:solidFill>
              </a:rPr>
              <a:t>___________</a:t>
            </a: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0070C0"/>
                </a:solidFill>
              </a:rPr>
              <a:t>Вместе – врозь </a:t>
            </a:r>
            <a:r>
              <a:rPr lang="ru-RU" i="1" dirty="0" smtClean="0">
                <a:solidFill>
                  <a:srgbClr val="0070C0"/>
                </a:solidFill>
              </a:rPr>
              <a:t>_______________</a:t>
            </a: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152401" y="6356350"/>
            <a:ext cx="8848724" cy="365125"/>
          </a:xfrm>
        </p:spPr>
        <p:txBody>
          <a:bodyPr/>
          <a:lstStyle/>
          <a:p>
            <a:pPr>
              <a:defRPr/>
            </a:pPr>
            <a:r>
              <a:rPr lang="ru-RU" dirty="0" err="1" smtClean="0"/>
              <a:t>Табакова</a:t>
            </a:r>
            <a:r>
              <a:rPr lang="ru-RU" dirty="0" smtClean="0"/>
              <a:t> Наталья Николаевна. Условия успешной работы с одаренными детьми.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05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1716"/>
          </a:xfrm>
        </p:spPr>
        <p:txBody>
          <a:bodyPr>
            <a:normAutofit fontScale="90000"/>
          </a:bodyPr>
          <a:lstStyle/>
          <a:p>
            <a:r>
              <a:rPr lang="ru-RU" b="1" cap="all" spc="1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</a:t>
            </a:r>
            <a:endParaRPr lang="ru-RU" b="1" cap="all" spc="14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Картинки по запросу талантливый ребен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529" y="2469628"/>
            <a:ext cx="2834515" cy="197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531222" y="1123403"/>
            <a:ext cx="2045817" cy="1071155"/>
          </a:xfrm>
          <a:prstGeom prst="flowChartAlternateProcess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Благоприятная атмосфера в семье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верх 4"/>
          <p:cNvSpPr/>
          <p:nvPr/>
        </p:nvSpPr>
        <p:spPr>
          <a:xfrm rot="18132754">
            <a:off x="2789256" y="1980425"/>
            <a:ext cx="242316" cy="978408"/>
          </a:xfrm>
          <a:prstGeom prst="up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 rot="3530817">
            <a:off x="5863110" y="1886232"/>
            <a:ext cx="242316" cy="978408"/>
          </a:xfrm>
          <a:prstGeom prst="up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6537397" y="1123403"/>
            <a:ext cx="2444677" cy="3000922"/>
          </a:xfrm>
          <a:prstGeom prst="flowChartAlternateProcess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Профессиональная компетентность учителя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желание заниматься с одаренным ребенком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нание предмета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амообразование и саморазвитие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верх 8"/>
          <p:cNvSpPr/>
          <p:nvPr/>
        </p:nvSpPr>
        <p:spPr>
          <a:xfrm rot="14920146">
            <a:off x="2575470" y="3925928"/>
            <a:ext cx="242316" cy="978408"/>
          </a:xfrm>
          <a:prstGeom prst="up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531222" y="4705940"/>
            <a:ext cx="2592978" cy="1866310"/>
          </a:xfrm>
          <a:prstGeom prst="flowChartAlternateProcess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Позитивная мотивация, вера в свои силы и работа в команде единомышленников</a:t>
            </a:r>
          </a:p>
        </p:txBody>
      </p:sp>
      <p:sp>
        <p:nvSpPr>
          <p:cNvPr id="11" name="Стрелка вверх 10"/>
          <p:cNvSpPr/>
          <p:nvPr/>
        </p:nvSpPr>
        <p:spPr>
          <a:xfrm rot="10800000">
            <a:off x="4325404" y="4392134"/>
            <a:ext cx="242316" cy="627612"/>
          </a:xfrm>
          <a:prstGeom prst="up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3224222" y="5115515"/>
            <a:ext cx="2444677" cy="1295401"/>
          </a:xfrm>
          <a:prstGeom prst="flowChartAlternateProcess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Индивидуальный и дифференцированный подход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верх 12"/>
          <p:cNvSpPr/>
          <p:nvPr/>
        </p:nvSpPr>
        <p:spPr>
          <a:xfrm rot="7436545">
            <a:off x="5957150" y="3958766"/>
            <a:ext cx="242316" cy="978408"/>
          </a:xfrm>
          <a:prstGeom prst="up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6219568" y="4821634"/>
            <a:ext cx="2444677" cy="1295401"/>
          </a:xfrm>
          <a:prstGeom prst="flowChartAlternateProcess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систематичность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5857874" cy="365125"/>
          </a:xfrm>
        </p:spPr>
        <p:txBody>
          <a:bodyPr/>
          <a:lstStyle/>
          <a:p>
            <a:pPr>
              <a:defRPr/>
            </a:pPr>
            <a:r>
              <a:rPr lang="ru-RU" dirty="0" err="1" smtClean="0"/>
              <a:t>Табакова</a:t>
            </a:r>
            <a:r>
              <a:rPr lang="ru-RU" dirty="0" smtClean="0"/>
              <a:t> Наталья Николаевна. Условия успешной работы с одаренными детьми.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316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388</TotalTime>
  <Words>571</Words>
  <Application>Microsoft Office PowerPoint</Application>
  <PresentationFormat>Экран (4:3)</PresentationFormat>
  <Paragraphs>117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Motyw pakietu Office</vt:lpstr>
      <vt:lpstr>Волна</vt:lpstr>
      <vt:lpstr>Тема Office</vt:lpstr>
      <vt:lpstr>Условия успешной работы с одаренными детьми</vt:lpstr>
      <vt:lpstr>Условия</vt:lpstr>
      <vt:lpstr>ФОНЕТИКА</vt:lpstr>
      <vt:lpstr>МОРФЕМИКА</vt:lpstr>
      <vt:lpstr>МОРФОЛОГИЯ</vt:lpstr>
      <vt:lpstr>МОРФОЛОГИЯ</vt:lpstr>
      <vt:lpstr>ЛЕКСИКА</vt:lpstr>
      <vt:lpstr>ЛЕКСИКА</vt:lpstr>
      <vt:lpstr>Условия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pptforschool.ru</dc:creator>
  <cp:lastModifiedBy>Нина Аркадьевна</cp:lastModifiedBy>
  <cp:revision>18</cp:revision>
  <cp:lastPrinted>2016-11-30T12:55:24Z</cp:lastPrinted>
  <dcterms:created xsi:type="dcterms:W3CDTF">2016-11-29T12:25:07Z</dcterms:created>
  <dcterms:modified xsi:type="dcterms:W3CDTF">2016-11-30T14:19:10Z</dcterms:modified>
</cp:coreProperties>
</file>